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60" r:id="rId5"/>
    <p:sldId id="261" r:id="rId6"/>
    <p:sldId id="262" r:id="rId7"/>
    <p:sldId id="278" r:id="rId8"/>
    <p:sldId id="279" r:id="rId9"/>
    <p:sldId id="263" r:id="rId10"/>
    <p:sldId id="280" r:id="rId11"/>
    <p:sldId id="272" r:id="rId12"/>
    <p:sldId id="282" r:id="rId13"/>
    <p:sldId id="283" r:id="rId14"/>
    <p:sldId id="284" r:id="rId15"/>
    <p:sldId id="273" r:id="rId16"/>
    <p:sldId id="27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L" initials="L" lastIdx="1" clrIdx="0">
    <p:extLst>
      <p:ext uri="{19B8F6BF-5375-455C-9EA6-DF929625EA0E}">
        <p15:presenceInfo xmlns:p15="http://schemas.microsoft.com/office/powerpoint/2012/main" userId="b4fb761ac43864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0201" autoAdjust="0"/>
  </p:normalViewPr>
  <p:slideViewPr>
    <p:cSldViewPr snapToGrid="0">
      <p:cViewPr varScale="1">
        <p:scale>
          <a:sx n="60" d="100"/>
          <a:sy n="60" d="100"/>
        </p:scale>
        <p:origin x="8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50D9-4DC8-4724-85ED-28FE10BC3051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B845-ECCF-46E0-BC15-9B76AFEA5E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0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73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8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CF150-1572-446C-9E7C-C96625F5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456196-23E1-4406-9C4C-48780536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B2CEF-770A-4923-B736-98FE545A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872810-4926-4E5C-A3A9-2210BAB0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181F4D-73AF-48FF-87F4-C570A96D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5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B5CCD-13F1-4B86-9CAF-7D18F269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EC9A2B-49BF-4697-9BF2-D65AE77CE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877A4-2993-4686-980E-E9E1F29C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117A6-79DB-44E2-8F85-491FE937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BA4AD-4543-44E0-B67A-9DB76D09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2A8BA2-DC06-4952-821C-0763D9DD0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ADA662-0220-4AE0-AAEF-20D47D60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9A2D0-4968-42B0-BE2C-20375BA2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9BC30-D5CA-44F9-A6E5-BCF65889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3C867-01BD-48DC-B9C2-A749AAF4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1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23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84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25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71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3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89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9F6B8-8285-447A-BD9E-57F8A66A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D96FDD-BEE6-47CA-AC64-4A12AC66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2FA887-0B19-4263-ACA8-ED2912FB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9698F1-D15E-4B1B-B27C-50018DC4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4CDB8-3431-4CFD-B893-3DD71CBD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1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84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59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1F985-F792-4270-B5B5-587D42F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785A07-355E-40A1-8A06-49DB950FA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DD954-E702-41BD-9D1F-A0BE42E2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5133A0-24DA-4D34-B6F8-48B132E7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90C35-C4FB-47C2-8D24-E128A8A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6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A3D9F-D346-4933-BB65-F09B41DF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FF304-66F7-4B1B-BEDC-DE75DD73B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F4510E-19CC-4C3E-B95F-A810D9ACE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AE08E5-B1AE-4667-9628-A9AC7DAD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8D373E-555F-4C6B-97FC-74FB0275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678914-3A3F-45C2-8663-13860830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57442-1011-4876-AF1C-F4A5C6D1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98B312-B146-45B8-A083-5800C33A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7B2A80-B76A-4F90-A583-A745CEA3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7A0C6F-E32C-45F0-9B51-EEA3B7CC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284C7D-6D47-4270-B0E4-75B3D67EB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9F155A-5EAF-4E27-94F3-9BC9BE4B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C1E177-B673-48D9-AB5F-772FEEB5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6E93D5-C0C8-4303-91D0-30F5CBFF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9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E4959-85EF-43EA-A8C4-3FA144E3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D5553F-74A7-43D8-BDFD-25978F7F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B2DDBF-236E-40B8-B8F8-6B16FA50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110E9B-2CCC-4B39-99F0-1A4CDFD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9364DD-62FA-4D3D-979D-A06124FE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766DAD-B473-47AD-8A6F-6642590B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491DA5-DFA8-41CC-9D8E-18D0381F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B6D91-CF9C-4880-8971-D712E100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189C0-7D2F-44A3-AE62-E70CC240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716DE9-5761-4161-A547-8F6228F0F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1FFA02-E2EA-4E5B-8CD5-A97514F6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14E5EF-FB57-46A4-97CA-E3E4FE32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0A324D-E413-4EC2-851A-3F18DF03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91B9A-A937-451F-B13A-BCB8C3E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2A2B6D-2FC6-4F17-B9E2-7F05ED857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A82A6E-95FB-4577-8A6C-DE493299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410701-E1F8-45DB-B78A-B665E5DC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AB575-E7E4-402B-BCD8-157165EB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FB35E6-79D6-4FCF-B354-B2D982C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4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5CE24E-D446-44FB-82F9-80BDAECB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B2C202-D0D7-445C-A0B7-42C23830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4A69F1-BCF8-4C01-AF3A-DEBDCBBA3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341F-8393-49AA-B1FC-0D8A6604A494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6CAF9-3460-4182-8356-464E660E4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32235-97F7-456E-9412-E2CD983E1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38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6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17" Type="http://schemas.openxmlformats.org/officeDocument/2006/relationships/image" Target="../media/image57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52.png"/><Relationship Id="rId5" Type="http://schemas.openxmlformats.org/officeDocument/2006/relationships/image" Target="../media/image38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59.png"/><Relationship Id="rId4" Type="http://schemas.openxmlformats.org/officeDocument/2006/relationships/image" Target="../media/image37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1237571" y="1564496"/>
            <a:ext cx="10100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Self-Supervised Hypergraph Convolutional Networks for</a:t>
            </a:r>
          </a:p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Session-based Recommendation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AAA I_2021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538720" y="5818293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09595AF-D5BA-4BB9-ACAE-2970DD11BF67}"/>
              </a:ext>
            </a:extLst>
          </p:cNvPr>
          <p:cNvSpPr txBox="1"/>
          <p:nvPr/>
        </p:nvSpPr>
        <p:spPr>
          <a:xfrm>
            <a:off x="568960" y="2853189"/>
            <a:ext cx="106457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 Xia1, Hongzhi Yin,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Junliang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Yu1,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Qinyong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Wang1,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Lizhen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Cui,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Xiangliang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Zhang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University of Queensland, Shandong University,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King Abdullah University of Science and Technology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xin.xia1@uqconnect.edu.au, {h.yin1, jl.yu,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qinyong.wang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}@uq.edu.au, clz@sdu.edu.cn, xiangliang.zhang@kaust.edu.sa</a:t>
            </a:r>
            <a:endParaRPr lang="it-IT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741279" y="5216629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2021.1.17  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6255885" y="6317255"/>
            <a:ext cx="525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Code&amp;dataset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fr-FR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https://github.com/xiaxin1998/DHCN.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110057" y="743945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4CA409-AEC4-4B63-B4A9-51DC5C0BE033}"/>
              </a:ext>
            </a:extLst>
          </p:cNvPr>
          <p:cNvSpPr txBox="1"/>
          <p:nvPr/>
        </p:nvSpPr>
        <p:spPr>
          <a:xfrm>
            <a:off x="329573" y="1471270"/>
            <a:ext cx="111110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Remove all sessions containing only one item and also remove items appearing less than five times. </a:t>
            </a:r>
          </a:p>
          <a:p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Augmenting and labeling the dataset by using a sequence splitting method: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2C99D0D-2A1A-4871-B2EF-69BD5E1134A5}"/>
              </a:ext>
            </a:extLst>
          </p:cNvPr>
          <p:cNvGrpSpPr/>
          <p:nvPr/>
        </p:nvGrpSpPr>
        <p:grpSpPr>
          <a:xfrm>
            <a:off x="449779" y="2837964"/>
            <a:ext cx="8363062" cy="254074"/>
            <a:chOff x="662430" y="2068346"/>
            <a:chExt cx="8363062" cy="25407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6CD89C-584C-4EEE-A481-28E2B7F60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430" y="2074770"/>
              <a:ext cx="4657725" cy="24765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F3CE5F0-4E3F-404F-A864-B28EDA33B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3142" y="2068346"/>
              <a:ext cx="3562350" cy="23812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A675DDE9-32FB-4DBD-B43F-8648909A1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816" y="3697144"/>
            <a:ext cx="5347137" cy="196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110057" y="743945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Overall Performance.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2BF424C-1973-42BE-80F0-B529EFA1E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372" y="1724025"/>
            <a:ext cx="94297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329574" y="860903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Ablation Study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E245EBE-5BF6-47D3-99EA-CADFBAFD7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619" y="2173018"/>
            <a:ext cx="44005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72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0" y="718028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Different Session Lengths.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68299A-306D-4EC7-8E4F-37B7FB45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10" y="2038350"/>
            <a:ext cx="4752975" cy="27813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20C4792-3082-472B-95AB-A6634472B792}"/>
              </a:ext>
            </a:extLst>
          </p:cNvPr>
          <p:cNvSpPr txBox="1"/>
          <p:nvPr/>
        </p:nvSpPr>
        <p:spPr>
          <a:xfrm>
            <a:off x="6035040" y="718028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Self-Supervised Learning.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251C81E-7104-4A12-B622-083848BA7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1895475"/>
            <a:ext cx="53244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8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E0B9BDD-5E95-4AAD-BE84-052971DB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14" y="71852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Conclusion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D079C5-6F66-401E-A5EC-6D6E67B6C380}"/>
              </a:ext>
            </a:extLst>
          </p:cNvPr>
          <p:cNvSpPr txBox="1"/>
          <p:nvPr/>
        </p:nvSpPr>
        <p:spPr>
          <a:xfrm>
            <a:off x="535570" y="1838350"/>
            <a:ext cx="1070698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Existing GNNs-based SBR models regard the item transitions as pairwise relations, which cannot capture the ubiquitous high-order correlations among items.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this paper, we propose a dual channel hypergraph convolutional network for SBR to address this problem, Moreover, to further enhance the network, we innovatively integrate self-supervised into the training of the network.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Extensive empirical studies demonstrate the overwhelming superiority of our model, and the ablation study validates the effectiveness and rationale of hypergraph convolution and self-supervised learning.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B2B952-7392-41F4-8048-49545D4CD6B0}"/>
              </a:ext>
            </a:extLst>
          </p:cNvPr>
          <p:cNvSpPr txBox="1"/>
          <p:nvPr/>
        </p:nvSpPr>
        <p:spPr>
          <a:xfrm>
            <a:off x="5032375" y="2035175"/>
            <a:ext cx="403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1.Background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F8DBDC-C59E-4071-AE66-3B48BF15D893}"/>
              </a:ext>
            </a:extLst>
          </p:cNvPr>
          <p:cNvSpPr txBox="1"/>
          <p:nvPr/>
        </p:nvSpPr>
        <p:spPr>
          <a:xfrm>
            <a:off x="5041066" y="2822469"/>
            <a:ext cx="320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86D0C-7A03-4E43-B87D-D16AB0B104E2}"/>
              </a:ext>
            </a:extLst>
          </p:cNvPr>
          <p:cNvSpPr txBox="1"/>
          <p:nvPr/>
        </p:nvSpPr>
        <p:spPr>
          <a:xfrm>
            <a:off x="5042136" y="3597666"/>
            <a:ext cx="35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4E4F326-A1B2-4C06-8BDB-C6F2A586795C}"/>
              </a:ext>
            </a:extLst>
          </p:cNvPr>
          <p:cNvSpPr txBox="1"/>
          <p:nvPr/>
        </p:nvSpPr>
        <p:spPr>
          <a:xfrm>
            <a:off x="5041066" y="4344924"/>
            <a:ext cx="3236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497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Background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69F10B-3BF9-4167-8B81-DC5846B12418}"/>
              </a:ext>
            </a:extLst>
          </p:cNvPr>
          <p:cNvSpPr txBox="1"/>
          <p:nvPr/>
        </p:nvSpPr>
        <p:spPr>
          <a:xfrm>
            <a:off x="528320" y="1544935"/>
            <a:ext cx="1153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RNN-based SBR: Strictly and solely modeling the relative orders of items would probably make the recommendation models prone to overfitting.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218B26-6E3B-49CB-8605-8965FD8F5EDC}"/>
              </a:ext>
            </a:extLst>
          </p:cNvPr>
          <p:cNvSpPr txBox="1"/>
          <p:nvPr/>
        </p:nvSpPr>
        <p:spPr>
          <a:xfrm>
            <a:off x="528320" y="2709836"/>
            <a:ext cx="991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GNNs-based SBR</a:t>
            </a:r>
            <a:r>
              <a: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Neglecting the complex high-order information among items.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CC898A3-414E-4B7E-A2F7-96A7BA4773AB}"/>
              </a:ext>
            </a:extLst>
          </p:cNvPr>
          <p:cNvSpPr txBox="1"/>
          <p:nvPr/>
        </p:nvSpPr>
        <p:spPr>
          <a:xfrm>
            <a:off x="528320" y="3566961"/>
            <a:ext cx="10698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DHCN: A novel SBR approach upon hypergraph to model the high-order relations among items within sessions.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1428" y="53551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101600" y="1114251"/>
            <a:ext cx="953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Dual channel Hypergraph Convolutional Network (DHCN)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5CFB19-660C-43DB-9CE1-EB9B3D984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48" y="1882775"/>
            <a:ext cx="11353800" cy="41439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080" y="450816"/>
            <a:ext cx="10515600" cy="633714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E6ABCB-B798-46D3-998A-213FF6968521}"/>
              </a:ext>
            </a:extLst>
          </p:cNvPr>
          <p:cNvSpPr txBox="1"/>
          <p:nvPr/>
        </p:nvSpPr>
        <p:spPr>
          <a:xfrm>
            <a:off x="182791" y="1084530"/>
            <a:ext cx="2355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Hypergraph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4CC618D-27D2-42B5-808A-9D4123755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71" y="1811070"/>
            <a:ext cx="4171950" cy="3505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40415CC-0893-4C01-A6E6-4FE022EBF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658" y="2609275"/>
            <a:ext cx="1266825" cy="295275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C34290B9-561D-43B5-A06A-6B139599A883}"/>
              </a:ext>
            </a:extLst>
          </p:cNvPr>
          <p:cNvGrpSpPr/>
          <p:nvPr/>
        </p:nvGrpSpPr>
        <p:grpSpPr>
          <a:xfrm>
            <a:off x="4950882" y="2000446"/>
            <a:ext cx="6814398" cy="3467293"/>
            <a:chOff x="4727362" y="1119116"/>
            <a:chExt cx="6814398" cy="3467293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996E1E6-815B-43AD-866E-90010BA3B77B}"/>
                </a:ext>
              </a:extLst>
            </p:cNvPr>
            <p:cNvSpPr txBox="1"/>
            <p:nvPr/>
          </p:nvSpPr>
          <p:spPr>
            <a:xfrm>
              <a:off x="4727362" y="1119116"/>
              <a:ext cx="681439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Hypergraph</a:t>
              </a:r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Depicting the item-level high-order relations</a:t>
              </a:r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7190A9B1-96BB-491D-8296-2F4A8509E4A0}"/>
                </a:ext>
              </a:extLst>
            </p:cNvPr>
            <p:cNvGrpSpPr/>
            <p:nvPr/>
          </p:nvGrpSpPr>
          <p:grpSpPr>
            <a:xfrm>
              <a:off x="4866551" y="2241464"/>
              <a:ext cx="1163832" cy="327598"/>
              <a:chOff x="7052221" y="2439113"/>
              <a:chExt cx="1163832" cy="257175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67696F52-3C0F-44FF-A22F-1371A3E45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2221" y="2439113"/>
                <a:ext cx="457200" cy="257175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D239F27-8333-4F5B-94D9-CFCB051C6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8353" y="2443875"/>
                <a:ext cx="647700" cy="247650"/>
              </a:xfrm>
              <a:prstGeom prst="rect">
                <a:avLst/>
              </a:prstGeom>
            </p:spPr>
          </p:pic>
        </p:grp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149CBC30-0A95-4B24-96D6-BD572DC84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7606" y="2256531"/>
              <a:ext cx="1343025" cy="228600"/>
            </a:xfrm>
            <a:prstGeom prst="rect">
              <a:avLst/>
            </a:prstGeom>
          </p:spPr>
        </p:pic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1DC4581B-167E-42C2-93E9-C79C2CCED426}"/>
                </a:ext>
              </a:extLst>
            </p:cNvPr>
            <p:cNvGrpSpPr/>
            <p:nvPr/>
          </p:nvGrpSpPr>
          <p:grpSpPr>
            <a:xfrm>
              <a:off x="4818803" y="2675758"/>
              <a:ext cx="6146800" cy="400110"/>
              <a:chOff x="4810353" y="3356703"/>
              <a:chExt cx="6146800" cy="400110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79C9C58-1773-4D5E-ADFB-88221D01359D}"/>
                  </a:ext>
                </a:extLst>
              </p:cNvPr>
              <p:cNvSpPr txBox="1"/>
              <p:nvPr/>
            </p:nvSpPr>
            <p:spPr>
              <a:xfrm>
                <a:off x="4810353" y="3356703"/>
                <a:ext cx="6146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Incidence matrix </a:t>
                </a:r>
                <a:r>
                  <a:rPr lang="en-US" altLang="zh-CN" sz="800" i="1" dirty="0">
                    <a:solidFill>
                      <a:srgbClr val="000000"/>
                    </a:solidFill>
                    <a:effectLst/>
                    <a:latin typeface="CMMI7"/>
                    <a:ea typeface="宋体" panose="02010600030101010101" pitchFamily="2" charset="-122"/>
                  </a:rPr>
                  <a:t> </a:t>
                </a:r>
                <a:endParaRPr lang="zh-CN" altLang="en-US" dirty="0"/>
              </a:p>
            </p:txBody>
          </p:sp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D35BC421-E5CF-4980-B013-3E37141622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61162" y="3408373"/>
                <a:ext cx="1209675" cy="247650"/>
              </a:xfrm>
              <a:prstGeom prst="rect">
                <a:avLst/>
              </a:prstGeom>
            </p:spPr>
          </p:pic>
        </p:grp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40743D5D-3E0A-4C03-AB68-C1E0A8352876}"/>
                </a:ext>
              </a:extLst>
            </p:cNvPr>
            <p:cNvSpPr txBox="1"/>
            <p:nvPr/>
          </p:nvSpPr>
          <p:spPr>
            <a:xfrm>
              <a:off x="4818803" y="3199120"/>
              <a:ext cx="42049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Degree of  each vertex and hyperedge :</a:t>
              </a:r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373E04A7-C1C0-4243-B5EF-591D8B00B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6551" y="3649945"/>
              <a:ext cx="3762375" cy="342900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D4F9B857-6247-451F-AC9A-A706E969C2F3}"/>
                </a:ext>
              </a:extLst>
            </p:cNvPr>
            <p:cNvGrpSpPr/>
            <p:nvPr/>
          </p:nvGrpSpPr>
          <p:grpSpPr>
            <a:xfrm>
              <a:off x="4866551" y="4186299"/>
              <a:ext cx="3579581" cy="400110"/>
              <a:chOff x="4866551" y="4186299"/>
              <a:chExt cx="3579581" cy="400110"/>
            </a:xfrm>
          </p:grpSpPr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4C275A49-41A0-4BAC-A03F-D52E210C9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66551" y="4262529"/>
                <a:ext cx="228600" cy="276225"/>
              </a:xfrm>
              <a:prstGeom prst="rect">
                <a:avLst/>
              </a:prstGeom>
            </p:spPr>
          </p:pic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72C2DFA2-B53B-4128-A8D2-05CAC870DC83}"/>
                  </a:ext>
                </a:extLst>
              </p:cNvPr>
              <p:cNvSpPr txBox="1"/>
              <p:nvPr/>
            </p:nvSpPr>
            <p:spPr>
              <a:xfrm>
                <a:off x="5132404" y="4186299"/>
                <a:ext cx="33137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      are diagonal matrices</a:t>
                </a:r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NimbusRomNo9L-Regu"/>
                  </a:rPr>
                  <a:t>.</a:t>
                </a: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614342D8-33D7-4AB4-8549-B6B8A76E4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51228" y="4262529"/>
                <a:ext cx="257175" cy="247650"/>
              </a:xfrm>
              <a:prstGeom prst="rect">
                <a:avLst/>
              </a:prstGeom>
            </p:spPr>
          </p:pic>
        </p:grpSp>
      </p:grp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DD018340-463D-4A4E-9CCE-F8B4B589ED4D}"/>
              </a:ext>
            </a:extLst>
          </p:cNvPr>
          <p:cNvSpPr/>
          <p:nvPr/>
        </p:nvSpPr>
        <p:spPr>
          <a:xfrm>
            <a:off x="2590800" y="1899920"/>
            <a:ext cx="2072444" cy="18186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7DE3C0F5-5D34-47C7-98AE-30285282EA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5006" y="2563377"/>
            <a:ext cx="1743075" cy="3048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D3780D7-5E2A-451D-BDD8-E8067B8E20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02" y="2563377"/>
            <a:ext cx="2144499" cy="28979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080" y="450816"/>
            <a:ext cx="10515600" cy="633714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E6ABCB-B798-46D3-998A-213FF6968521}"/>
              </a:ext>
            </a:extLst>
          </p:cNvPr>
          <p:cNvSpPr txBox="1"/>
          <p:nvPr/>
        </p:nvSpPr>
        <p:spPr>
          <a:xfrm>
            <a:off x="182791" y="1084530"/>
            <a:ext cx="439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Line graph of Hypergraph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4CC618D-27D2-42B5-808A-9D4123755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71" y="1811070"/>
            <a:ext cx="4171950" cy="35052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1E8F34B-57D8-4564-A34C-740047F19EE5}"/>
              </a:ext>
            </a:extLst>
          </p:cNvPr>
          <p:cNvSpPr/>
          <p:nvPr/>
        </p:nvSpPr>
        <p:spPr>
          <a:xfrm>
            <a:off x="2702560" y="3856408"/>
            <a:ext cx="1849120" cy="161133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BBDE67A-5C82-459B-A2C6-3DA0D4373C16}"/>
              </a:ext>
            </a:extLst>
          </p:cNvPr>
          <p:cNvGrpSpPr/>
          <p:nvPr/>
        </p:nvGrpSpPr>
        <p:grpSpPr>
          <a:xfrm>
            <a:off x="4876799" y="2241464"/>
            <a:ext cx="7051129" cy="2764139"/>
            <a:chOff x="4338319" y="1784264"/>
            <a:chExt cx="7051129" cy="276413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B61CBD2-43BE-47CE-B99B-FF0800116BD5}"/>
                </a:ext>
              </a:extLst>
            </p:cNvPr>
            <p:cNvSpPr txBox="1"/>
            <p:nvPr/>
          </p:nvSpPr>
          <p:spPr>
            <a:xfrm>
              <a:off x="4338319" y="1784264"/>
              <a:ext cx="705112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graph of hypergraph: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  <a:ea typeface="宋体" panose="02010600030101010101" pitchFamily="2" charset="-122"/>
                </a:rPr>
                <a:t> </a:t>
              </a:r>
              <a:r>
                <a:rPr lang="en-US" altLang="zh-CN" sz="2000" dirty="0">
                  <a:solidFill>
                    <a:srgbClr val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escribing the session-level relations</a:t>
              </a:r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96E150B-62C0-4842-B9A2-566992FD1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6667" y="2427279"/>
              <a:ext cx="1876425" cy="3048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E93CC9E-3A6E-449A-9C8E-910C34300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6667" y="2909570"/>
              <a:ext cx="2495550" cy="2667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F6C48D3-E6EC-4991-BF6C-2FF619895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6667" y="3353761"/>
              <a:ext cx="2609850" cy="295275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CA4D6FE-8DDA-4201-930A-1EC83A264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96517" y="3348681"/>
              <a:ext cx="2486025" cy="285750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516B73B-D078-47D1-A0DF-73DC0C12B22E}"/>
                </a:ext>
              </a:extLst>
            </p:cNvPr>
            <p:cNvSpPr txBox="1"/>
            <p:nvPr/>
          </p:nvSpPr>
          <p:spPr>
            <a:xfrm>
              <a:off x="4912360" y="3751027"/>
              <a:ext cx="6146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Assigning each edge                  a weight             where</a:t>
              </a:r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5C62EFA8-BE3D-4F10-BD0D-7919F5F3B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2167" y="3856408"/>
              <a:ext cx="1028700" cy="26670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726537C4-E026-4CE1-978E-B310F4C2E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89402" y="3827833"/>
              <a:ext cx="600075" cy="295275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6428F9F-9A91-41E1-9590-C4C894C54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16499" y="4253128"/>
              <a:ext cx="2667000" cy="29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903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33714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E6ABCB-B798-46D3-998A-213FF6968521}"/>
              </a:ext>
            </a:extLst>
          </p:cNvPr>
          <p:cNvSpPr txBox="1"/>
          <p:nvPr/>
        </p:nvSpPr>
        <p:spPr>
          <a:xfrm>
            <a:off x="0" y="633714"/>
            <a:ext cx="6219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Hypergraph Channel and Convolution.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637E53-6AB3-4D4D-8C36-929DD31D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105" y="1156934"/>
            <a:ext cx="5834803" cy="181864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9BBDF263-7F35-4055-BBF3-18CEEB6695A0}"/>
              </a:ext>
            </a:extLst>
          </p:cNvPr>
          <p:cNvSpPr/>
          <p:nvPr/>
        </p:nvSpPr>
        <p:spPr>
          <a:xfrm>
            <a:off x="7721600" y="1156934"/>
            <a:ext cx="2387600" cy="80394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1811C156-11F7-4C7D-B88D-9C77D95135F5}"/>
              </a:ext>
            </a:extLst>
          </p:cNvPr>
          <p:cNvGrpSpPr/>
          <p:nvPr/>
        </p:nvGrpSpPr>
        <p:grpSpPr>
          <a:xfrm>
            <a:off x="19800" y="3986862"/>
            <a:ext cx="6283960" cy="2010273"/>
            <a:chOff x="149860" y="3037665"/>
            <a:chExt cx="6283960" cy="2010273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542B94F-8DFB-40AF-9809-E445045F3A77}"/>
                </a:ext>
              </a:extLst>
            </p:cNvPr>
            <p:cNvGrpSpPr/>
            <p:nvPr/>
          </p:nvGrpSpPr>
          <p:grpSpPr>
            <a:xfrm>
              <a:off x="149860" y="3037665"/>
              <a:ext cx="6212840" cy="1113199"/>
              <a:chOff x="220980" y="2665754"/>
              <a:chExt cx="6212840" cy="1113199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F8A39387-EE81-4C41-9E1C-33D4B6722E2F}"/>
                  </a:ext>
                </a:extLst>
              </p:cNvPr>
              <p:cNvSpPr txBox="1"/>
              <p:nvPr/>
            </p:nvSpPr>
            <p:spPr>
              <a:xfrm>
                <a:off x="220980" y="2665754"/>
                <a:ext cx="62128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embeddings of items’ </a:t>
                </a:r>
                <a:r>
                  <a:rPr lang="en-US" altLang="zh-CN" sz="2000" b="1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propagating</a:t>
                </a: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386D5E36-D32D-46E6-99EB-7533F9A47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987" y="3121728"/>
                <a:ext cx="3857625" cy="657225"/>
              </a:xfrm>
              <a:prstGeom prst="rect">
                <a:avLst/>
              </a:prstGeom>
            </p:spPr>
          </p:pic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259397B7-C316-4CD6-85CC-F587EE456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7700" y="3338311"/>
                <a:ext cx="1638300" cy="257175"/>
              </a:xfrm>
              <a:prstGeom prst="rect">
                <a:avLst/>
              </a:prstGeom>
            </p:spPr>
          </p:pic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27DE27B4-0038-4F29-8FB9-417ADEB05B47}"/>
                </a:ext>
              </a:extLst>
            </p:cNvPr>
            <p:cNvGrpSpPr/>
            <p:nvPr/>
          </p:nvGrpSpPr>
          <p:grpSpPr>
            <a:xfrm>
              <a:off x="220980" y="4130390"/>
              <a:ext cx="6212840" cy="917548"/>
              <a:chOff x="220980" y="3882427"/>
              <a:chExt cx="6212840" cy="917548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0120423-EEB6-4823-8903-EBBF4856BCA0}"/>
                  </a:ext>
                </a:extLst>
              </p:cNvPr>
              <p:cNvSpPr txBox="1"/>
              <p:nvPr/>
            </p:nvSpPr>
            <p:spPr>
              <a:xfrm>
                <a:off x="220980" y="3882427"/>
                <a:ext cx="62128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matrix form of Eq. (1) with row normalization is: </a:t>
                </a:r>
                <a:endPara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1FE48370-E117-4F63-8791-B51DC625B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127" y="4399925"/>
                <a:ext cx="3867150" cy="400050"/>
              </a:xfrm>
              <a:prstGeom prst="rect">
                <a:avLst/>
              </a:prstGeom>
            </p:spPr>
          </p:pic>
        </p:grp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F61DFB67-0A8A-41B4-9C8D-088DB9B72CE4}"/>
              </a:ext>
            </a:extLst>
          </p:cNvPr>
          <p:cNvGrpSpPr/>
          <p:nvPr/>
        </p:nvGrpSpPr>
        <p:grpSpPr>
          <a:xfrm>
            <a:off x="90920" y="1828782"/>
            <a:ext cx="6212840" cy="1750330"/>
            <a:chOff x="220980" y="1280044"/>
            <a:chExt cx="6212840" cy="1750330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D8D5CEA-B051-4AC3-B0B3-23D0EE40D160}"/>
                </a:ext>
              </a:extLst>
            </p:cNvPr>
            <p:cNvSpPr txBox="1"/>
            <p:nvPr/>
          </p:nvSpPr>
          <p:spPr>
            <a:xfrm>
              <a:off x="220980" y="1280044"/>
              <a:ext cx="621284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Pre- filter with </a:t>
              </a:r>
              <a:r>
                <a:rPr lang="en-US" altLang="zh-CN" sz="20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self-gating units (SGUs)</a:t>
              </a:r>
              <a:endParaRPr lang="zh-CN" altLang="en-US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1B12174-4070-45D7-AAC2-DC834983A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437" y="1716876"/>
              <a:ext cx="4495800" cy="4191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991566D-F1D6-4D4C-911F-E2B8999F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6862" y="2255156"/>
              <a:ext cx="2657475" cy="25717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AF5B75A-CE38-4FC6-8E09-78877A5C5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09954" y="2255156"/>
              <a:ext cx="866775" cy="257175"/>
            </a:xfrm>
            <a:prstGeom prst="rect">
              <a:avLst/>
            </a:prstGeom>
          </p:spPr>
        </p:pic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5A4657DB-8B76-45A6-8ED3-C28DEA783BBC}"/>
                </a:ext>
              </a:extLst>
            </p:cNvPr>
            <p:cNvGrpSpPr/>
            <p:nvPr/>
          </p:nvGrpSpPr>
          <p:grpSpPr>
            <a:xfrm>
              <a:off x="738980" y="2661042"/>
              <a:ext cx="1773237" cy="369332"/>
              <a:chOff x="3327400" y="2781393"/>
              <a:chExt cx="1773237" cy="369332"/>
            </a:xfrm>
          </p:grpSpPr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ABA48E45-2D96-42D6-907E-6B7DA955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9763" y="2829749"/>
                <a:ext cx="390525" cy="295275"/>
              </a:xfrm>
              <a:prstGeom prst="rect">
                <a:avLst/>
              </a:prstGeom>
            </p:spPr>
          </p:pic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00501207-0A81-4302-AE06-700C4FF7C1D3}"/>
                  </a:ext>
                </a:extLst>
              </p:cNvPr>
              <p:cNvGrpSpPr/>
              <p:nvPr/>
            </p:nvGrpSpPr>
            <p:grpSpPr>
              <a:xfrm>
                <a:off x="3327400" y="2781393"/>
                <a:ext cx="1773237" cy="369332"/>
                <a:chOff x="1371600" y="2975574"/>
                <a:chExt cx="1773237" cy="369332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F5EA2AE-8D87-4BCB-8D5D-86E109C4E910}"/>
                    </a:ext>
                  </a:extLst>
                </p:cNvPr>
                <p:cNvSpPr txBox="1"/>
                <p:nvPr/>
              </p:nvSpPr>
              <p:spPr>
                <a:xfrm>
                  <a:off x="1371600" y="2975574"/>
                  <a:ext cx="14285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Here:         =</a:t>
                  </a:r>
                  <a:endParaRPr lang="zh-CN" altLang="en-US" dirty="0"/>
                </a:p>
              </p:txBody>
            </p:sp>
            <p:pic>
              <p:nvPicPr>
                <p:cNvPr id="45" name="图片 44">
                  <a:extLst>
                    <a:ext uri="{FF2B5EF4-FFF2-40B4-BE49-F238E27FC236}">
                      <a16:creationId xmlns:a16="http://schemas.microsoft.com/office/drawing/2014/main" id="{0D7F8496-EFF6-4035-A1D8-D9EE380ADC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63837" y="3023930"/>
                  <a:ext cx="381000" cy="3048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47172F88-5A43-479E-A331-958AE8B8600D}"/>
              </a:ext>
            </a:extLst>
          </p:cNvPr>
          <p:cNvGrpSpPr/>
          <p:nvPr/>
        </p:nvGrpSpPr>
        <p:grpSpPr>
          <a:xfrm>
            <a:off x="6096000" y="3429000"/>
            <a:ext cx="6212840" cy="879776"/>
            <a:chOff x="220980" y="5182502"/>
            <a:chExt cx="6212840" cy="879776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6DCFD6D2-4061-4FD4-9443-5201171CFECD}"/>
                </a:ext>
              </a:extLst>
            </p:cNvPr>
            <p:cNvGrpSpPr/>
            <p:nvPr/>
          </p:nvGrpSpPr>
          <p:grpSpPr>
            <a:xfrm>
              <a:off x="483115" y="5728903"/>
              <a:ext cx="1940325" cy="333375"/>
              <a:chOff x="286702" y="5287975"/>
              <a:chExt cx="1940325" cy="333375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6867E70A-F144-4E97-B02F-6B7B57F74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702" y="5321313"/>
                <a:ext cx="657225" cy="266700"/>
              </a:xfrm>
              <a:prstGeom prst="rect">
                <a:avLst/>
              </a:prstGeom>
            </p:spPr>
          </p:pic>
          <p:pic>
            <p:nvPicPr>
              <p:cNvPr id="51" name="图片 50">
                <a:extLst>
                  <a:ext uri="{FF2B5EF4-FFF2-40B4-BE49-F238E27FC236}">
                    <a16:creationId xmlns:a16="http://schemas.microsoft.com/office/drawing/2014/main" id="{115965CA-A1FF-44CE-8B84-DBCFCA59F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8302" y="5287975"/>
                <a:ext cx="1228725" cy="333375"/>
              </a:xfrm>
              <a:prstGeom prst="rect">
                <a:avLst/>
              </a:prstGeom>
            </p:spPr>
          </p:pic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77A57DCE-0DF7-4BA3-87F4-67D9EFDE0BA9}"/>
                </a:ext>
              </a:extLst>
            </p:cNvPr>
            <p:cNvSpPr txBox="1"/>
            <p:nvPr/>
          </p:nvSpPr>
          <p:spPr>
            <a:xfrm>
              <a:off x="220980" y="5182502"/>
              <a:ext cx="621284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Final item embeddings:</a:t>
              </a:r>
              <a:endParaRPr lang="zh-CN" altLang="en-US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53309190-A867-4EF9-B1FF-214BEFE44D0C}"/>
              </a:ext>
            </a:extLst>
          </p:cNvPr>
          <p:cNvGrpSpPr/>
          <p:nvPr/>
        </p:nvGrpSpPr>
        <p:grpSpPr>
          <a:xfrm>
            <a:off x="6096000" y="4674192"/>
            <a:ext cx="6212840" cy="400110"/>
            <a:chOff x="6024880" y="3141589"/>
            <a:chExt cx="6212840" cy="400110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15693D2E-B0C4-4FB3-9CD0-8573E8975D04}"/>
                </a:ext>
              </a:extLst>
            </p:cNvPr>
            <p:cNvSpPr txBox="1"/>
            <p:nvPr/>
          </p:nvSpPr>
          <p:spPr>
            <a:xfrm>
              <a:off x="6024880" y="3141589"/>
              <a:ext cx="621284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The embedding of session: </a:t>
              </a:r>
              <a:endParaRPr lang="zh-CN" altLang="en-US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B8ED077A-002E-497F-8675-1AEBBAE4F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051925" y="3282895"/>
              <a:ext cx="2114550" cy="200025"/>
            </a:xfrm>
            <a:prstGeom prst="rect">
              <a:avLst/>
            </a:prstGeom>
          </p:spPr>
        </p:pic>
      </p:grpSp>
      <p:pic>
        <p:nvPicPr>
          <p:cNvPr id="68" name="图片 67">
            <a:extLst>
              <a:ext uri="{FF2B5EF4-FFF2-40B4-BE49-F238E27FC236}">
                <a16:creationId xmlns:a16="http://schemas.microsoft.com/office/drawing/2014/main" id="{BD3A95C9-D265-41A2-A570-21D8B3AD52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4885" y="6167672"/>
            <a:ext cx="1409700" cy="352425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32ECECB1-D08D-4730-B403-1410A6D1DF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58135" y="5215608"/>
            <a:ext cx="2752725" cy="323850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8C00FC3D-9710-4E69-8AD5-C69564E3EC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84405" y="5605697"/>
            <a:ext cx="12287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0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13B02F-BE91-4EEC-B57B-03CDEA749D2D}"/>
              </a:ext>
            </a:extLst>
          </p:cNvPr>
          <p:cNvSpPr txBox="1"/>
          <p:nvPr/>
        </p:nvSpPr>
        <p:spPr>
          <a:xfrm>
            <a:off x="0" y="694127"/>
            <a:ext cx="743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Line Graph Channel and Convolution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EE5F3D1-C522-4AA9-B75A-938559C7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456" y="1217347"/>
            <a:ext cx="5900333" cy="188906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01F0EB3A-8B99-4A9C-885C-731104690E45}"/>
              </a:ext>
            </a:extLst>
          </p:cNvPr>
          <p:cNvGrpSpPr/>
          <p:nvPr/>
        </p:nvGrpSpPr>
        <p:grpSpPr>
          <a:xfrm>
            <a:off x="294120" y="1428528"/>
            <a:ext cx="6212840" cy="1766420"/>
            <a:chOff x="294120" y="1428528"/>
            <a:chExt cx="6212840" cy="1766420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1EE19E5-50F8-4F17-A392-AAD620A245FD}"/>
                </a:ext>
              </a:extLst>
            </p:cNvPr>
            <p:cNvGrpSpPr/>
            <p:nvPr/>
          </p:nvGrpSpPr>
          <p:grpSpPr>
            <a:xfrm>
              <a:off x="294120" y="1428528"/>
              <a:ext cx="6212840" cy="1766420"/>
              <a:chOff x="220980" y="1280044"/>
              <a:chExt cx="6212840" cy="1766420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BA06E6A-6A0F-48D3-9DC8-FCD2C2934BF7}"/>
                  </a:ext>
                </a:extLst>
              </p:cNvPr>
              <p:cNvSpPr txBox="1"/>
              <p:nvPr/>
            </p:nvSpPr>
            <p:spPr>
              <a:xfrm>
                <a:off x="220980" y="1280044"/>
                <a:ext cx="62128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Pre- filter with </a:t>
                </a:r>
                <a:r>
                  <a:rPr lang="en-US" altLang="zh-CN" sz="2000" b="1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self-gating units (SGUs)</a:t>
                </a:r>
                <a:endParaRPr lang="zh-CN" altLang="en-US" sz="20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4B4A51CB-11DB-472C-A94B-A2480F2C42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437" y="1716876"/>
                <a:ext cx="4495800" cy="419100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40F9C82D-2DAF-409D-AF42-695CB3ABE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862" y="2255156"/>
                <a:ext cx="2657475" cy="257175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73F48D81-884B-4B51-AC3A-31E859809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09954" y="2255156"/>
                <a:ext cx="866775" cy="257175"/>
              </a:xfrm>
              <a:prstGeom prst="rect">
                <a:avLst/>
              </a:prstGeom>
            </p:spPr>
          </p:pic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953117E7-3A48-4100-8D95-9ED406079990}"/>
                  </a:ext>
                </a:extLst>
              </p:cNvPr>
              <p:cNvGrpSpPr/>
              <p:nvPr/>
            </p:nvGrpSpPr>
            <p:grpSpPr>
              <a:xfrm>
                <a:off x="706437" y="2677132"/>
                <a:ext cx="1805780" cy="369332"/>
                <a:chOff x="1339057" y="2991664"/>
                <a:chExt cx="1805780" cy="369332"/>
              </a:xfrm>
            </p:grpSpPr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B04582DB-7000-4172-A913-897CFE71FDD4}"/>
                    </a:ext>
                  </a:extLst>
                </p:cNvPr>
                <p:cNvSpPr txBox="1"/>
                <p:nvPr/>
              </p:nvSpPr>
              <p:spPr>
                <a:xfrm>
                  <a:off x="1339057" y="2991664"/>
                  <a:ext cx="14911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Here:          =</a:t>
                  </a:r>
                  <a:endParaRPr lang="zh-CN" altLang="en-US" dirty="0"/>
                </a:p>
              </p:txBody>
            </p:sp>
            <p:pic>
              <p:nvPicPr>
                <p:cNvPr id="37" name="图片 36">
                  <a:extLst>
                    <a:ext uri="{FF2B5EF4-FFF2-40B4-BE49-F238E27FC236}">
                      <a16:creationId xmlns:a16="http://schemas.microsoft.com/office/drawing/2014/main" id="{8757D399-8B76-4811-B47B-C86FDBEED5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63837" y="3023930"/>
                  <a:ext cx="381000" cy="3048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8B66F5E-BF58-40AB-BA20-AA3DA5D32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455" y="2825616"/>
              <a:ext cx="400050" cy="285750"/>
            </a:xfrm>
            <a:prstGeom prst="rect">
              <a:avLst/>
            </a:prstGeom>
          </p:spPr>
        </p:pic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B89A7FB8-2398-4A7C-8DA2-63B8554D12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0262" y="3370079"/>
            <a:ext cx="371475" cy="285750"/>
          </a:xfrm>
          <a:prstGeom prst="rect">
            <a:avLst/>
          </a:prstGeom>
        </p:spPr>
      </p:pic>
      <p:grpSp>
        <p:nvGrpSpPr>
          <p:cNvPr id="68" name="组合 67">
            <a:extLst>
              <a:ext uri="{FF2B5EF4-FFF2-40B4-BE49-F238E27FC236}">
                <a16:creationId xmlns:a16="http://schemas.microsoft.com/office/drawing/2014/main" id="{BCC48A7C-0727-4811-AF55-D1F4D2316DE2}"/>
              </a:ext>
            </a:extLst>
          </p:cNvPr>
          <p:cNvGrpSpPr/>
          <p:nvPr/>
        </p:nvGrpSpPr>
        <p:grpSpPr>
          <a:xfrm>
            <a:off x="346507" y="4683390"/>
            <a:ext cx="7391467" cy="1673321"/>
            <a:chOff x="346507" y="4683390"/>
            <a:chExt cx="7391467" cy="1673321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13467D88-4F5C-4513-A420-0D82FB1168F9}"/>
                </a:ext>
              </a:extLst>
            </p:cNvPr>
            <p:cNvGrpSpPr/>
            <p:nvPr/>
          </p:nvGrpSpPr>
          <p:grpSpPr>
            <a:xfrm>
              <a:off x="346507" y="4683390"/>
              <a:ext cx="2807179" cy="400110"/>
              <a:chOff x="342071" y="5005315"/>
              <a:chExt cx="2807179" cy="400110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C312CC7-FD45-4834-A5E4-489FC2749526}"/>
                  </a:ext>
                </a:extLst>
              </p:cNvPr>
              <p:cNvSpPr txBox="1"/>
              <p:nvPr/>
            </p:nvSpPr>
            <p:spPr>
              <a:xfrm>
                <a:off x="342071" y="5005315"/>
                <a:ext cx="28071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Incident matrix of           :</a:t>
                </a:r>
                <a:endPara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6D729691-7CE2-427A-85BE-E2389ADEA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94857" y="5138725"/>
                <a:ext cx="476250" cy="266700"/>
              </a:xfrm>
              <a:prstGeom prst="rect">
                <a:avLst/>
              </a:prstGeom>
            </p:spPr>
          </p:pic>
        </p:grp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24677A9A-B303-4AA6-A015-A00E504B5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83094" y="4845375"/>
              <a:ext cx="1104900" cy="238125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5BFDF37D-C79A-4E00-B113-E91A2B8D6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2149" y="4868205"/>
              <a:ext cx="1019175" cy="285750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5E1791F6-B531-4101-AB8A-2376AF84D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1045" y="5153955"/>
              <a:ext cx="1038225" cy="285750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A8EEE323-49BC-4994-B3AC-87858831F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1045" y="5566435"/>
              <a:ext cx="1057275" cy="238125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E7F73BF6-4F0D-4B5B-B790-F09448756F5F}"/>
                </a:ext>
              </a:extLst>
            </p:cNvPr>
            <p:cNvSpPr txBox="1"/>
            <p:nvPr/>
          </p:nvSpPr>
          <p:spPr>
            <a:xfrm>
              <a:off x="1525134" y="5485442"/>
              <a:ext cx="621284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is a diagonal degree matrix where:</a:t>
              </a:r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40C802C6-D999-4AEC-B987-60B37F564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1045" y="6032861"/>
              <a:ext cx="1619250" cy="323850"/>
            </a:xfrm>
            <a:prstGeom prst="rect">
              <a:avLst/>
            </a:prstGeom>
          </p:spPr>
        </p:pic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B222DA10-45D6-4B43-AAB4-E0D7C3207F40}"/>
              </a:ext>
            </a:extLst>
          </p:cNvPr>
          <p:cNvGrpSpPr/>
          <p:nvPr/>
        </p:nvGrpSpPr>
        <p:grpSpPr>
          <a:xfrm>
            <a:off x="6146565" y="3489619"/>
            <a:ext cx="6212840" cy="779857"/>
            <a:chOff x="5979160" y="3345186"/>
            <a:chExt cx="6212840" cy="779857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83EE3C98-FD60-491D-899D-6C0C962D96DB}"/>
                </a:ext>
              </a:extLst>
            </p:cNvPr>
            <p:cNvSpPr txBox="1"/>
            <p:nvPr/>
          </p:nvSpPr>
          <p:spPr>
            <a:xfrm>
              <a:off x="5979160" y="3345186"/>
              <a:ext cx="621284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Line graph convolution:</a:t>
              </a:r>
              <a:endParaRPr lang="zh-CN" altLang="en-US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F0718F52-FE17-4738-B128-C2510AEC4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979160" y="3782143"/>
              <a:ext cx="3400425" cy="342900"/>
            </a:xfrm>
            <a:prstGeom prst="rect">
              <a:avLst/>
            </a:prstGeom>
          </p:spPr>
        </p:pic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401681BE-A891-436A-8051-3F8E8EABA729}"/>
              </a:ext>
            </a:extLst>
          </p:cNvPr>
          <p:cNvGrpSpPr/>
          <p:nvPr/>
        </p:nvGrpSpPr>
        <p:grpSpPr>
          <a:xfrm>
            <a:off x="246304" y="3251344"/>
            <a:ext cx="6212840" cy="1586332"/>
            <a:chOff x="246304" y="3251344"/>
            <a:chExt cx="6212840" cy="1586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7E19C577-B6A1-4694-9899-E35BAB4A1234}"/>
                    </a:ext>
                  </a:extLst>
                </p:cNvPr>
                <p:cNvSpPr txBox="1"/>
                <p:nvPr/>
              </p:nvSpPr>
              <p:spPr>
                <a:xfrm>
                  <a:off x="246304" y="3251344"/>
                  <a:ext cx="6212840" cy="1586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000" dirty="0"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 channel-specific session embeddings        :</a:t>
                  </a:r>
                </a:p>
                <a:p>
                  <a:endPara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b>
                          <m: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(0)</m:t>
                          </m:r>
                        </m:sup>
                      </m:sSubSup>
                      <m:r>
                        <a:rPr lang="en-US" altLang="zh-CN" sz="2000" b="0" i="1" smtClean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dirty="0" smtClean="0">
                              <a:solidFill>
                                <a:srgbClr val="836967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dirty="0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 dirty="0" smtClean="0">
                                  <a:solidFill>
                                    <a:srgbClr val="836967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solidFill>
                                        <a:srgbClr val="836967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000" i="1" dirty="0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2000" i="1" dirty="0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altLang="zh-CN" sz="2000" i="1" dirty="0" smtClean="0">
                                  <a:solidFill>
                                    <a:srgbClr val="836967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dirty="0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solidFill>
                                        <a:srgbClr val="836967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sz="2000" i="1" dirty="0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altLang="zh-CN" sz="2000" i="1" dirty="0" smtClean="0">
                                      <a:solidFill>
                                        <a:srgbClr val="836967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altLang="zh-CN" sz="2000" i="1" dirty="0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sz="2000" i="1" dirty="0" smtClean="0">
                                  <a:solidFill>
                                    <a:srgbClr val="836967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000" i="1" dirty="0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sz="2000" i="1" dirty="0" smtClean="0">
                                  <a:solidFill>
                                    <a:srgbClr val="836967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dirty="0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solidFill>
                                        <a:srgbClr val="836967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sz="2000" i="1" dirty="0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altLang="zh-CN" sz="2000" i="1" dirty="0" smtClean="0">
                                      <a:solidFill>
                                        <a:srgbClr val="836967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a14:m>
                  <a:r>
                    <a:rPr lang="en-US" altLang="zh-CN" sz="2000" dirty="0"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altLang="zh-CN" sz="800" dirty="0">
                      <a:solidFill>
                        <a:srgbClr val="000000"/>
                      </a:solidFill>
                      <a:effectLst/>
                      <a:latin typeface="CMR7"/>
                    </a:rPr>
                    <a:t>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dirty="0" smtClean="0">
                              <a:solidFill>
                                <a:srgbClr val="836967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 dirty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 dirty="0">
                                  <a:solidFill>
                                    <a:srgbClr val="836967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altLang="zh-CN" sz="2000" i="1" dirty="0">
                                  <a:solidFill>
                                    <a:srgbClr val="836967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n-US" altLang="zh-CN" sz="2000" i="1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endParaRPr lang="en-US" altLang="zh-CN" sz="2000" i="1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7E19C577-B6A1-4694-9899-E35BAB4A12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04" y="3251344"/>
                  <a:ext cx="6212840" cy="1586332"/>
                </a:xfrm>
                <a:prstGeom prst="rect">
                  <a:avLst/>
                </a:prstGeom>
                <a:blipFill>
                  <a:blip r:embed="rId17"/>
                  <a:stretch>
                    <a:fillRect l="-1275" t="-2299" b="-160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F5F8D25F-7433-40BE-8544-2B3BDC4CE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735544" y="4036454"/>
              <a:ext cx="428625" cy="276225"/>
            </a:xfrm>
            <a:prstGeom prst="rect">
              <a:avLst/>
            </a:prstGeom>
          </p:spPr>
        </p:pic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67AC483-3F49-4B99-B3D8-2CDDB7470550}"/>
              </a:ext>
            </a:extLst>
          </p:cNvPr>
          <p:cNvGrpSpPr/>
          <p:nvPr/>
        </p:nvGrpSpPr>
        <p:grpSpPr>
          <a:xfrm>
            <a:off x="6146565" y="4752918"/>
            <a:ext cx="6212840" cy="817282"/>
            <a:chOff x="5979160" y="4393062"/>
            <a:chExt cx="6212840" cy="817282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47ADA876-D5A0-498A-9970-B4E256E4F755}"/>
                </a:ext>
              </a:extLst>
            </p:cNvPr>
            <p:cNvSpPr txBox="1"/>
            <p:nvPr/>
          </p:nvSpPr>
          <p:spPr>
            <a:xfrm>
              <a:off x="5979160" y="4393062"/>
              <a:ext cx="621284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Final session embeddings :</a:t>
              </a:r>
            </a:p>
            <a:p>
              <a:endParaRPr lang="zh-CN" altLang="en-US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5016AD8E-8C82-4711-8997-511ABD310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993487" y="4857919"/>
              <a:ext cx="1752600" cy="352425"/>
            </a:xfrm>
            <a:prstGeom prst="rect">
              <a:avLst/>
            </a:prstGeom>
          </p:spPr>
        </p:pic>
      </p:grp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2D87F446-298C-4CB2-ABAF-770095F4DA5A}"/>
              </a:ext>
            </a:extLst>
          </p:cNvPr>
          <p:cNvSpPr/>
          <p:nvPr/>
        </p:nvSpPr>
        <p:spPr>
          <a:xfrm>
            <a:off x="8412480" y="2284460"/>
            <a:ext cx="2042160" cy="8219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13B02F-BE91-4EEC-B57B-03CDEA749D2D}"/>
              </a:ext>
            </a:extLst>
          </p:cNvPr>
          <p:cNvSpPr txBox="1"/>
          <p:nvPr/>
        </p:nvSpPr>
        <p:spPr>
          <a:xfrm>
            <a:off x="2880" y="569554"/>
            <a:ext cx="8484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Model Optimization and Recommendation Generation &amp; Self-Supervised Learning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AFA35-7DED-45A9-88FA-CA6B463A8860}"/>
              </a:ext>
            </a:extLst>
          </p:cNvPr>
          <p:cNvGrpSpPr/>
          <p:nvPr/>
        </p:nvGrpSpPr>
        <p:grpSpPr>
          <a:xfrm>
            <a:off x="814718" y="4388013"/>
            <a:ext cx="4400550" cy="1601761"/>
            <a:chOff x="3528236" y="4229265"/>
            <a:chExt cx="4400550" cy="160176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8E6B65B-13A4-44FF-A06D-A05D3375B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8236" y="4229265"/>
              <a:ext cx="3162300" cy="3714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B82DC1E-39F3-4443-BD33-88C1CDFB4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4436" y="4770116"/>
              <a:ext cx="3009900" cy="32385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54255F7-9430-4340-9B20-FC1A8FD21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4436" y="5154751"/>
              <a:ext cx="4324350" cy="676275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0C877A-4A10-4D8E-BA49-AF7113288CEB}"/>
              </a:ext>
            </a:extLst>
          </p:cNvPr>
          <p:cNvGrpSpPr/>
          <p:nvPr/>
        </p:nvGrpSpPr>
        <p:grpSpPr>
          <a:xfrm>
            <a:off x="5856728" y="4954011"/>
            <a:ext cx="4514850" cy="801986"/>
            <a:chOff x="2902910" y="4424583"/>
            <a:chExt cx="4514850" cy="80198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25504A4-49B4-46FA-92D1-43FACEB57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2910" y="4424583"/>
              <a:ext cx="4514850" cy="39052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ABEA906E-FB49-4520-94CE-C2A533F51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2391" y="4855094"/>
              <a:ext cx="3009900" cy="371475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5983BB1-BD53-4586-B111-13723E19C92F}"/>
              </a:ext>
            </a:extLst>
          </p:cNvPr>
          <p:cNvGrpSpPr/>
          <p:nvPr/>
        </p:nvGrpSpPr>
        <p:grpSpPr>
          <a:xfrm>
            <a:off x="1471495" y="1513001"/>
            <a:ext cx="8770466" cy="2821101"/>
            <a:chOff x="1734139" y="1002235"/>
            <a:chExt cx="8770466" cy="282110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EE5F3D1-C522-4AA9-B75A-938559C70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34139" y="1265241"/>
              <a:ext cx="7989999" cy="2558095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BD679731-7170-4581-8AA3-E72165B5CE5E}"/>
                </a:ext>
              </a:extLst>
            </p:cNvPr>
            <p:cNvSpPr/>
            <p:nvPr/>
          </p:nvSpPr>
          <p:spPr>
            <a:xfrm>
              <a:off x="8006316" y="1800667"/>
              <a:ext cx="1717822" cy="194199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332C9E17-A45A-4CCC-8A4B-F4C2E9E37D82}"/>
                </a:ext>
              </a:extLst>
            </p:cNvPr>
            <p:cNvSpPr/>
            <p:nvPr/>
          </p:nvSpPr>
          <p:spPr>
            <a:xfrm>
              <a:off x="7117390" y="1371600"/>
              <a:ext cx="750703" cy="245173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9357A9D8-D37D-4B0C-A8E5-C3569B25E705}"/>
                </a:ext>
              </a:extLst>
            </p:cNvPr>
            <p:cNvCxnSpPr/>
            <p:nvPr/>
          </p:nvCxnSpPr>
          <p:spPr>
            <a:xfrm flipH="1">
              <a:off x="7868093" y="1265241"/>
              <a:ext cx="425302" cy="2584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E7C97D6D-AC0C-46F2-B8B5-D7270C9595B9}"/>
                    </a:ext>
                  </a:extLst>
                </p:cNvPr>
                <p:cNvSpPr txBox="1"/>
                <p:nvPr/>
              </p:nvSpPr>
              <p:spPr>
                <a:xfrm>
                  <a:off x="8132391" y="1002235"/>
                  <a:ext cx="4619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E7C97D6D-AC0C-46F2-B8B5-D7270C9595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2391" y="1002235"/>
                  <a:ext cx="46192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BCC0D03D-8DB0-4A22-BD6C-EB4D75CF355A}"/>
                </a:ext>
              </a:extLst>
            </p:cNvPr>
            <p:cNvCxnSpPr/>
            <p:nvPr/>
          </p:nvCxnSpPr>
          <p:spPr>
            <a:xfrm flipH="1">
              <a:off x="9736282" y="2285868"/>
              <a:ext cx="425302" cy="2584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9EFC201F-AB02-4E6E-9493-9689F7809322}"/>
                    </a:ext>
                  </a:extLst>
                </p:cNvPr>
                <p:cNvSpPr txBox="1"/>
                <p:nvPr/>
              </p:nvSpPr>
              <p:spPr>
                <a:xfrm>
                  <a:off x="9995940" y="2010493"/>
                  <a:ext cx="5086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altLang="zh-CN" b="0" dirty="0"/>
                </a:p>
                <a:p>
                  <a:endParaRPr lang="zh-CN" altLang="en-US" dirty="0"/>
                </a:p>
              </p:txBody>
            </p:sp>
          </mc:Choice>
          <mc:Fallback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9EFC201F-AB02-4E6E-9493-9689F7809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5940" y="2010493"/>
                  <a:ext cx="508665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78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4424</TotalTime>
  <Words>521</Words>
  <Application>Microsoft Office PowerPoint</Application>
  <PresentationFormat>宽屏</PresentationFormat>
  <Paragraphs>85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CMMI7</vt:lpstr>
      <vt:lpstr>CMR7</vt:lpstr>
      <vt:lpstr>NimbusRomNo9L-Regu</vt:lpstr>
      <vt:lpstr>等线</vt:lpstr>
      <vt:lpstr>等线 Light</vt:lpstr>
      <vt:lpstr>黑体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Background</vt:lpstr>
      <vt:lpstr>Method</vt:lpstr>
      <vt:lpstr>Method</vt:lpstr>
      <vt:lpstr>Method</vt:lpstr>
      <vt:lpstr>Method</vt:lpstr>
      <vt:lpstr>Method</vt:lpstr>
      <vt:lpstr>Method</vt:lpstr>
      <vt:lpstr>Experiment</vt:lpstr>
      <vt:lpstr>Experiment</vt:lpstr>
      <vt:lpstr>Experiment</vt:lpstr>
      <vt:lpstr>Experiment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L.L</cp:lastModifiedBy>
  <cp:revision>118</cp:revision>
  <dcterms:created xsi:type="dcterms:W3CDTF">2020-10-25T05:52:47Z</dcterms:created>
  <dcterms:modified xsi:type="dcterms:W3CDTF">2021-01-17T07:30:18Z</dcterms:modified>
</cp:coreProperties>
</file>